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52" r:id="rId1"/>
  </p:sldMasterIdLst>
  <p:sldIdLst>
    <p:sldId id="258" r:id="rId2"/>
    <p:sldId id="259" r:id="rId3"/>
    <p:sldId id="274" r:id="rId4"/>
    <p:sldId id="260" r:id="rId5"/>
    <p:sldId id="268" r:id="rId6"/>
    <p:sldId id="269" r:id="rId7"/>
    <p:sldId id="277" r:id="rId8"/>
    <p:sldId id="279" r:id="rId9"/>
    <p:sldId id="280" r:id="rId10"/>
    <p:sldId id="281" r:id="rId11"/>
    <p:sldId id="284" r:id="rId12"/>
    <p:sldId id="285" r:id="rId13"/>
    <p:sldId id="286" r:id="rId14"/>
    <p:sldId id="287" r:id="rId15"/>
    <p:sldId id="288" r:id="rId16"/>
    <p:sldId id="289" r:id="rId17"/>
    <p:sldId id="273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Relationship Id="rId3" Type="http://schemas.openxmlformats.org/officeDocument/2006/relationships/image" Target="../media/image35.jpeg" /><Relationship Id="rId4" Type="http://schemas.openxmlformats.org/officeDocument/2006/relationships/image" Target="../media/image36.png" /><Relationship Id="rId5" Type="http://schemas.openxmlformats.org/officeDocument/2006/relationships/image" Target="../media/image37.png" /><Relationship Id="rId6" Type="http://schemas.openxmlformats.org/officeDocument/2006/relationships/audio" Target="../media/audio11.wav" /><Relationship Id="rId7" Type="http://schemas.openxmlformats.org/officeDocument/2006/relationships/audio" Target="../media/audio22.wav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jpeg" /><Relationship Id="rId3" Type="http://schemas.openxmlformats.org/officeDocument/2006/relationships/image" Target="../media/image39.pn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audio" Target="../media/audio11.wav" /><Relationship Id="rId7" Type="http://schemas.openxmlformats.org/officeDocument/2006/relationships/audio" Target="../media/audio22.wav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Relationship Id="rId3" Type="http://schemas.openxmlformats.org/officeDocument/2006/relationships/image" Target="../media/image43.png" /><Relationship Id="rId4" Type="http://schemas.openxmlformats.org/officeDocument/2006/relationships/image" Target="../media/image44.png" /><Relationship Id="rId5" Type="http://schemas.openxmlformats.org/officeDocument/2006/relationships/image" Target="../media/image36.png" /><Relationship Id="rId6" Type="http://schemas.openxmlformats.org/officeDocument/2006/relationships/image" Target="../media/image45.jpeg" /><Relationship Id="rId7" Type="http://schemas.openxmlformats.org/officeDocument/2006/relationships/audio" Target="../media/audio11.wav" /><Relationship Id="rId8" Type="http://schemas.openxmlformats.org/officeDocument/2006/relationships/audio" Target="../media/audio22.wav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jpeg" /><Relationship Id="rId3" Type="http://schemas.openxmlformats.org/officeDocument/2006/relationships/image" Target="../media/image40.jpeg" /><Relationship Id="rId4" Type="http://schemas.openxmlformats.org/officeDocument/2006/relationships/image" Target="../media/image39.png" /><Relationship Id="rId5" Type="http://schemas.openxmlformats.org/officeDocument/2006/relationships/image" Target="../media/image47.jpeg" /><Relationship Id="rId6" Type="http://schemas.openxmlformats.org/officeDocument/2006/relationships/audio" Target="../media/audio11.wav" /><Relationship Id="rId7" Type="http://schemas.openxmlformats.org/officeDocument/2006/relationships/audio" Target="../media/audio22.wav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Relationship Id="rId3" Type="http://schemas.openxmlformats.org/officeDocument/2006/relationships/image" Target="../media/image49.jpeg" /><Relationship Id="rId4" Type="http://schemas.openxmlformats.org/officeDocument/2006/relationships/image" Target="../media/image50.png" /><Relationship Id="rId5" Type="http://schemas.openxmlformats.org/officeDocument/2006/relationships/image" Target="../media/image51.jpeg" /><Relationship Id="rId6" Type="http://schemas.openxmlformats.org/officeDocument/2006/relationships/image" Target="../media/image52.png" /><Relationship Id="rId7" Type="http://schemas.openxmlformats.org/officeDocument/2006/relationships/audio" Target="../media/audio11.wav" /><Relationship Id="rId8" Type="http://schemas.openxmlformats.org/officeDocument/2006/relationships/audio" Target="../media/audio22.wav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Relationship Id="rId3" Type="http://schemas.openxmlformats.org/officeDocument/2006/relationships/image" Target="../media/image54.png" /><Relationship Id="rId4" Type="http://schemas.openxmlformats.org/officeDocument/2006/relationships/image" Target="../media/image55.jpeg" /><Relationship Id="rId5" Type="http://schemas.openxmlformats.org/officeDocument/2006/relationships/image" Target="../media/image56.jpeg" /><Relationship Id="rId6" Type="http://schemas.openxmlformats.org/officeDocument/2006/relationships/image" Target="../media/image57.png" /><Relationship Id="rId7" Type="http://schemas.openxmlformats.org/officeDocument/2006/relationships/audio" Target="../media/audio11.wav" /><Relationship Id="rId8" Type="http://schemas.openxmlformats.org/officeDocument/2006/relationships/audio" Target="../media/audio22.wav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png" /><Relationship Id="rId3" Type="http://schemas.openxmlformats.org/officeDocument/2006/relationships/image" Target="../media/image5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Relationship Id="rId8" Type="http://schemas.openxmlformats.org/officeDocument/2006/relationships/image" Target="../media/image2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8.png" /><Relationship Id="rId4" Type="http://schemas.openxmlformats.org/officeDocument/2006/relationships/image" Target="../media/image2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65556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r>
              <a:rPr lang="ru-RU" sz="2800" i="1" smtClean="0"/>
              <a:t>	</a:t>
            </a:r>
            <a:endParaRPr lang="ru-RU" sz="2800" i="1" smtClean="0"/>
          </a:p>
          <a:p>
            <a:r>
              <a:rPr lang="ru-RU" sz="2800" i="1" smtClean="0"/>
              <a:t>	</a:t>
            </a:r>
            <a:r>
              <a:rPr lang="ru-RU" sz="2800" b="1" smtClean="0">
                <a:solidFill>
                  <a:srgbClr val="00B050"/>
                </a:solidFill>
              </a:rPr>
              <a:t>Он в растениях понимает:</a:t>
            </a:r>
          </a:p>
          <a:p>
            <a:r>
              <a:rPr lang="ru-RU" sz="2800" b="1" smtClean="0">
                <a:solidFill>
                  <a:srgbClr val="00B050"/>
                </a:solidFill>
              </a:rPr>
              <a:t>	как садить и поливать,</a:t>
            </a:r>
          </a:p>
          <a:p>
            <a:r>
              <a:rPr lang="ru-RU" sz="2800" b="1" smtClean="0">
                <a:solidFill>
                  <a:srgbClr val="00B050"/>
                </a:solidFill>
              </a:rPr>
              <a:t>	как засеять урожаи,</a:t>
            </a:r>
          </a:p>
          <a:p>
            <a:r>
              <a:rPr lang="ru-RU" sz="2800" b="1" smtClean="0">
                <a:solidFill>
                  <a:srgbClr val="00B050"/>
                </a:solidFill>
              </a:rPr>
              <a:t>	как их нужно собирать.</a:t>
            </a:r>
          </a:p>
          <a:p>
            <a:r>
              <a:rPr lang="ru-RU" sz="2800" i="1" smtClean="0"/>
              <a:t> </a:t>
            </a:r>
            <a:endParaRPr lang="ru-RU" sz="2800" smtClean="0"/>
          </a:p>
          <a:p>
            <a:r>
              <a:rPr lang="ru-RU" sz="2800" i="1" smtClean="0"/>
              <a:t> </a:t>
            </a:r>
            <a:endParaRPr lang="ru-RU" sz="2800" smtClean="0"/>
          </a:p>
          <a:p>
            <a:r>
              <a:rPr lang="ru-RU" sz="2800" i="1" smtClean="0"/>
              <a:t> </a:t>
            </a:r>
            <a:endParaRPr lang="ru-RU" sz="2800" i="1" smtClean="0"/>
          </a:p>
          <a:p>
            <a:endParaRPr lang="ru-RU" sz="2800" i="1" smtClean="0"/>
          </a:p>
          <a:p>
            <a:endParaRPr lang="ru-RU" sz="2800" i="1" smtClean="0"/>
          </a:p>
          <a:p>
            <a:endParaRPr lang="ru-RU" sz="2800" smtClean="0"/>
          </a:p>
          <a:p>
            <a:pPr algn="ctr"/>
            <a:r>
              <a:rPr lang="ru-RU" sz="2800" b="1" smtClean="0">
                <a:solidFill>
                  <a:srgbClr val="FF0000"/>
                </a:solidFill>
              </a:rPr>
              <a:t>Тема:</a:t>
            </a:r>
          </a:p>
          <a:p>
            <a:pPr algn="ctr"/>
            <a:r>
              <a:rPr lang="ru-RU" sz="2800" b="1" smtClean="0">
                <a:solidFill>
                  <a:srgbClr val="FF0000"/>
                </a:solidFill>
              </a:rPr>
              <a:t> «Не застать весною дома днём и ночью агронома»</a:t>
            </a:r>
            <a:endParaRPr lang="ru-RU" sz="2800" smtClean="0">
              <a:solidFill>
                <a:srgbClr val="FF0000"/>
              </a:solidFill>
            </a:endParaRPr>
          </a:p>
          <a:p>
            <a:r>
              <a:rPr lang="ru-RU" sz="2800" smtClean="0"/>
              <a:t> </a:t>
            </a:r>
          </a:p>
          <a:p>
            <a:r>
              <a:rPr lang="ru-RU" sz="2800" smtClean="0"/>
              <a:t> </a:t>
            </a:r>
            <a:endParaRPr lang="ru-RU" sz="2800"/>
          </a:p>
        </p:txBody>
      </p:sp>
      <p:pic>
        <p:nvPicPr>
          <p:cNvPr id="3" name="Picture 2" descr="D:\Desktop\8.jpg"/>
          <p:cNvPicPr>
            <a:picLocks noChangeAspect="1" noChangeArrowheads="1"/>
          </p:cNvPicPr>
          <p:nvPr/>
        </p:nvPicPr>
        <p:blipFill>
          <a:blip r:embed="rId2"/>
          <a:srcRect l="16438" t="3073" r="27397" b="18439"/>
          <a:stretch>
            <a:fillRect/>
          </a:stretch>
        </p:blipFill>
        <p:spPr bwMode="auto">
          <a:xfrm>
            <a:off x="5796136" y="476672"/>
            <a:ext cx="2448272" cy="45752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D:\Desktop\954796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576" y="260648"/>
            <a:ext cx="3312368" cy="2736304"/>
          </a:xfrm>
          <a:prstGeom prst="rect">
            <a:avLst/>
          </a:prstGeom>
          <a:noFill/>
        </p:spPr>
      </p:pic>
      <p:pic>
        <p:nvPicPr>
          <p:cNvPr id="8195" name="Picture 3" descr="D:\Desktop\depositphotos_14621607-Ripe-apricots-in-a-wooden-basket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6056" y="476672"/>
            <a:ext cx="3563888" cy="2808312"/>
          </a:xfrm>
          <a:prstGeom prst="rect">
            <a:avLst/>
          </a:prstGeom>
          <a:noFill/>
        </p:spPr>
      </p:pic>
      <p:pic>
        <p:nvPicPr>
          <p:cNvPr id="8196" name="Picture 4" descr="D:\Desktop\depositphotos_1539657-stock-photo-basket-with-grapes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5576" y="3212976"/>
            <a:ext cx="3168352" cy="2671960"/>
          </a:xfrm>
          <a:prstGeom prst="rect">
            <a:avLst/>
          </a:prstGeom>
          <a:noFill/>
        </p:spPr>
      </p:pic>
      <p:pic>
        <p:nvPicPr>
          <p:cNvPr id="8197" name="Picture 5" descr="D:\Desktop\2133607_stock-photo-bartlett-and-bosc-pears-in-basket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4048" y="3068960"/>
            <a:ext cx="3646934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97734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3200" b="1" smtClean="0">
                <a:solidFill>
                  <a:srgbClr val="002060"/>
                </a:solidFill>
              </a:rPr>
              <a:t>Игра «Математик-агроном»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7070" y="1466844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4800" b="1" smtClean="0">
                <a:solidFill>
                  <a:srgbClr val="002060"/>
                </a:solidFill>
              </a:rPr>
              <a:t>ШПИОН – Ш </a:t>
            </a:r>
            <a:endParaRPr lang="ru-RU" sz="4800" b="1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35" y="2744516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3600" b="1" i="1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9608" y="3866253"/>
            <a:ext cx="1258834" cy="2924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" t="627" r="2561" b="2432"/>
          <a:stretch>
            <a:fillRect/>
          </a:stretch>
        </p:blipFill>
        <p:spPr>
          <a:xfrm>
            <a:off x="460048" y="3573016"/>
            <a:ext cx="1750835" cy="3120790"/>
          </a:xfrm>
          <a:prstGeom prst="rect">
            <a:avLst/>
          </a:prstGeom>
          <a:ln>
            <a:noFill/>
          </a:ln>
        </p:spPr>
      </p:pic>
      <p:grpSp>
        <p:nvGrpSpPr>
          <p:cNvPr id="5" name="Группа 9"/>
          <p:cNvGrpSpPr/>
          <p:nvPr/>
        </p:nvGrpSpPr>
        <p:grpSpPr>
          <a:xfrm>
            <a:off x="4089183" y="1880326"/>
            <a:ext cx="1847691" cy="3568645"/>
            <a:chOff x="11032763" y="4371"/>
            <a:chExt cx="2459096" cy="356864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032763" y="4371"/>
              <a:ext cx="1675386" cy="29249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125447" y="2742019"/>
              <a:ext cx="23664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/>
            </a:lstStyle>
            <a:p>
              <a:pPr/>
              <a:r>
                <a:rPr lang="ru-RU" sz="4800" b="1" smtClean="0">
                  <a:solidFill>
                    <a:srgbClr val="002060"/>
                  </a:solidFill>
                </a:rPr>
                <a:t>ПИОН</a:t>
              </a:r>
              <a:endParaRPr lang="ru-RU" sz="4800" b="1">
                <a:solidFill>
                  <a:srgbClr val="002060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167" y="3714870"/>
            <a:ext cx="2216575" cy="309445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03"/>
          <a:stretch>
            <a:fillRect/>
          </a:stretch>
        </p:blipFill>
        <p:spPr>
          <a:xfrm>
            <a:off x="6942466" y="3799452"/>
            <a:ext cx="1633276" cy="3058549"/>
          </a:xfrm>
          <a:prstGeom prst="rect">
            <a:avLst/>
          </a:prstGeom>
          <a:ln>
            <a:noFill/>
          </a:ln>
        </p:spPr>
      </p:pic>
      <p:sp>
        <p:nvSpPr>
          <p:cNvPr id="13" name="Управляющая кнопка: далее 12">
            <a:hlinkClick action="ppaction://hlinkshowjump?jump=nextslide" highlightClick="1"/>
          </p:cNvPr>
          <p:cNvSpPr/>
          <p:nvPr/>
        </p:nvSpPr>
        <p:spPr>
          <a:xfrm>
            <a:off x="8604777" y="6095524"/>
            <a:ext cx="391620" cy="598283"/>
          </a:xfrm>
          <a:prstGeom prst="actionButtonForwardNext">
            <a:avLst/>
          </a:prstGeom>
          <a:ln w="76200" cmpd="tri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72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514E-06 -1.85185E-06 L 0.14955 -0.29791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7" y="-149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2"/>
      <p:bldP spid="4" grpId="3"/>
      <p:bldP spid="13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3200" b="1" smtClean="0">
                <a:solidFill>
                  <a:srgbClr val="002060"/>
                </a:solidFill>
              </a:rPr>
              <a:t>Выполни арифметические действия с буквами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020" y="1466844"/>
            <a:ext cx="508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4800" b="1" smtClean="0">
                <a:solidFill>
                  <a:srgbClr val="002060"/>
                </a:solidFill>
              </a:rPr>
              <a:t>СВЕТА – ТА + КЛАВА – ВА </a:t>
            </a:r>
            <a:endParaRPr lang="ru-RU" sz="4800" b="1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35" y="2744516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3600" b="1" i="1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3" t="15863" r="21400" b="12330"/>
          <a:stretch>
            <a:fillRect/>
          </a:stretch>
        </p:blipFill>
        <p:spPr>
          <a:xfrm>
            <a:off x="4569413" y="3507145"/>
            <a:ext cx="2039311" cy="2234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87" y="4443593"/>
            <a:ext cx="1643409" cy="2384068"/>
          </a:xfrm>
          <a:prstGeom prst="rect">
            <a:avLst/>
          </a:prstGeom>
          <a:ln>
            <a:noFill/>
          </a:ln>
        </p:spPr>
      </p:pic>
      <p:grpSp>
        <p:nvGrpSpPr>
          <p:cNvPr id="5" name="Группа 9"/>
          <p:cNvGrpSpPr/>
          <p:nvPr/>
        </p:nvGrpSpPr>
        <p:grpSpPr>
          <a:xfrm>
            <a:off x="3438416" y="1598704"/>
            <a:ext cx="2262158" cy="2642230"/>
            <a:chOff x="10472437" y="930785"/>
            <a:chExt cx="3010712" cy="264223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477" t="17811" r="19388" b="13784"/>
            <a:stretch>
              <a:fillRect/>
            </a:stretch>
          </p:blipFill>
          <p:spPr>
            <a:xfrm>
              <a:off x="10693687" y="930785"/>
              <a:ext cx="2641060" cy="21126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472437" y="2742018"/>
              <a:ext cx="30107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/>
            </a:lstStyle>
            <a:p>
              <a:pPr/>
              <a:r>
                <a:rPr lang="ru-RU" sz="4800" b="1" smtClean="0">
                  <a:solidFill>
                    <a:srgbClr val="002060"/>
                  </a:solidFill>
                </a:rPr>
                <a:t>СВЕКЛА</a:t>
              </a:r>
              <a:endParaRPr lang="ru-RU" sz="4800" b="1">
                <a:solidFill>
                  <a:srgbClr val="002060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3576" y="3527035"/>
            <a:ext cx="1982952" cy="263911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736185" y="4240934"/>
            <a:ext cx="1537072" cy="2452872"/>
          </a:xfrm>
          <a:prstGeom prst="rect">
            <a:avLst/>
          </a:prstGeom>
          <a:ln>
            <a:noFill/>
          </a:ln>
        </p:spPr>
      </p:pic>
      <p:sp>
        <p:nvSpPr>
          <p:cNvPr id="13" name="Управляющая кнопка: далее 12">
            <a:hlinkClick action="ppaction://hlinkshowjump?jump=nextslide" highlightClick="1"/>
          </p:cNvPr>
          <p:cNvSpPr/>
          <p:nvPr/>
        </p:nvSpPr>
        <p:spPr>
          <a:xfrm>
            <a:off x="8604777" y="6095524"/>
            <a:ext cx="391620" cy="598283"/>
          </a:xfrm>
          <a:prstGeom prst="actionButtonForwardNext">
            <a:avLst/>
          </a:prstGeom>
          <a:ln w="76200" cmpd="tri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10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462E-07 4.44444E-06 L -0.11719 -0.28982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1449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2"/>
      <p:bldP spid="4" grpId="3"/>
      <p:bldP spid="13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3200" b="1" smtClean="0">
                <a:solidFill>
                  <a:srgbClr val="002060"/>
                </a:solidFill>
              </a:rPr>
              <a:t>Выполни арифметические действия с буквами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8670" y="1466844"/>
            <a:ext cx="6546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4800" b="1" smtClean="0">
                <a:solidFill>
                  <a:srgbClr val="002060"/>
                </a:solidFill>
              </a:rPr>
              <a:t>ТЮЛЕНЬ – ЕН + ПАНАМА – АМА </a:t>
            </a:r>
            <a:endParaRPr lang="ru-RU" sz="4800" b="1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35" y="2744516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3600" b="1" i="1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257" y="4080526"/>
            <a:ext cx="965191" cy="2742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0273" y="4340004"/>
            <a:ext cx="1186815" cy="2561407"/>
          </a:xfrm>
          <a:prstGeom prst="rect">
            <a:avLst/>
          </a:prstGeom>
          <a:ln>
            <a:noFill/>
          </a:ln>
        </p:spPr>
      </p:pic>
      <p:grpSp>
        <p:nvGrpSpPr>
          <p:cNvPr id="5" name="Группа 9"/>
          <p:cNvGrpSpPr/>
          <p:nvPr/>
        </p:nvGrpSpPr>
        <p:grpSpPr>
          <a:xfrm>
            <a:off x="3119378" y="1250617"/>
            <a:ext cx="2912785" cy="3089387"/>
            <a:chOff x="9934373" y="331526"/>
            <a:chExt cx="3876634" cy="33517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38455" y="331526"/>
              <a:ext cx="1225049" cy="28375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934373" y="2781674"/>
              <a:ext cx="3876634" cy="901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/>
            </a:lstStyle>
            <a:p>
              <a:pPr/>
              <a:r>
                <a:rPr lang="ru-RU" sz="4800" b="1" smtClean="0">
                  <a:solidFill>
                    <a:srgbClr val="002060"/>
                  </a:solidFill>
                </a:rPr>
                <a:t>ТЮЛЬПАН</a:t>
              </a:r>
              <a:endParaRPr lang="ru-RU" sz="4800" b="1">
                <a:solidFill>
                  <a:srgbClr val="002060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666" y="3944040"/>
            <a:ext cx="1924636" cy="2951691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420" y="3944040"/>
            <a:ext cx="1496275" cy="3015543"/>
          </a:xfrm>
          <a:prstGeom prst="rect">
            <a:avLst/>
          </a:prstGeom>
          <a:ln>
            <a:noFill/>
          </a:ln>
        </p:spPr>
      </p:pic>
      <p:sp>
        <p:nvSpPr>
          <p:cNvPr id="13" name="Управляющая кнопка: далее 12">
            <a:hlinkClick action="ppaction://hlinkshowjump?jump=nextslide" highlightClick="1"/>
          </p:cNvPr>
          <p:cNvSpPr/>
          <p:nvPr/>
        </p:nvSpPr>
        <p:spPr>
          <a:xfrm>
            <a:off x="8604777" y="6095524"/>
            <a:ext cx="391620" cy="598283"/>
          </a:xfrm>
          <a:prstGeom prst="actionButtonForwardNext">
            <a:avLst/>
          </a:prstGeom>
          <a:ln w="76200" cmpd="tri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00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181E-06 2.59259E-06 L 0.36161 -0.43148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4" y="-215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2"/>
      <p:bldP spid="4" grpId="3"/>
      <p:bldP spid="13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3200" b="1" smtClean="0">
                <a:solidFill>
                  <a:srgbClr val="002060"/>
                </a:solidFill>
              </a:rPr>
              <a:t>Выполни арифметические действия с буквами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8670" y="1466844"/>
            <a:ext cx="6546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4800" b="1" smtClean="0">
                <a:solidFill>
                  <a:srgbClr val="002060"/>
                </a:solidFill>
              </a:rPr>
              <a:t>КАРТОН – Н + ФЕЛЬДШЕР – ШЕР </a:t>
            </a:r>
            <a:endParaRPr lang="ru-RU" sz="4800" b="1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35" y="2744516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3600" b="1" i="1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453" y="4020089"/>
            <a:ext cx="1734490" cy="1344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192" y="4622915"/>
            <a:ext cx="1536830" cy="2045371"/>
          </a:xfrm>
          <a:prstGeom prst="rect">
            <a:avLst/>
          </a:prstGeom>
          <a:ln>
            <a:noFill/>
          </a:ln>
        </p:spPr>
      </p:pic>
      <p:grpSp>
        <p:nvGrpSpPr>
          <p:cNvPr id="5" name="Группа 9"/>
          <p:cNvGrpSpPr/>
          <p:nvPr/>
        </p:nvGrpSpPr>
        <p:grpSpPr>
          <a:xfrm>
            <a:off x="3120936" y="1238634"/>
            <a:ext cx="3402470" cy="2152212"/>
            <a:chOff x="9838870" y="1358798"/>
            <a:chExt cx="4528356" cy="23349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56148" y="1358798"/>
              <a:ext cx="2420169" cy="152944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838870" y="2792195"/>
              <a:ext cx="4528356" cy="901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/>
            </a:lstStyle>
            <a:p>
              <a:pPr/>
              <a:r>
                <a:rPr lang="ru-RU" sz="4800" b="1" smtClean="0">
                  <a:solidFill>
                    <a:srgbClr val="002060"/>
                  </a:solidFill>
                </a:rPr>
                <a:t>КАРТОФЕЛЬ</a:t>
              </a:r>
              <a:endParaRPr lang="ru-RU" sz="4800" b="1">
                <a:solidFill>
                  <a:srgbClr val="002060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125" y="3618857"/>
            <a:ext cx="1924636" cy="2792038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20" y="3838407"/>
            <a:ext cx="1496275" cy="2829878"/>
          </a:xfrm>
          <a:prstGeom prst="rect">
            <a:avLst/>
          </a:prstGeom>
          <a:ln>
            <a:noFill/>
          </a:ln>
        </p:spPr>
      </p:pic>
      <p:sp>
        <p:nvSpPr>
          <p:cNvPr id="13" name="Управляющая кнопка: далее 12">
            <a:hlinkClick action="ppaction://hlinkshowjump?jump=nextslide" highlightClick="1"/>
          </p:cNvPr>
          <p:cNvSpPr/>
          <p:nvPr/>
        </p:nvSpPr>
        <p:spPr>
          <a:xfrm>
            <a:off x="8604777" y="6095524"/>
            <a:ext cx="391620" cy="598283"/>
          </a:xfrm>
          <a:prstGeom prst="actionButtonForwardNext">
            <a:avLst/>
          </a:prstGeom>
          <a:ln w="76200" cmpd="tri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57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719E-06 3.00578E-06 L -0.29613 -0.41457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3" y="-2074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2"/>
      <p:bldP spid="4" grpId="3"/>
      <p:bldP spid="13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3200" b="1" smtClean="0">
                <a:solidFill>
                  <a:srgbClr val="002060"/>
                </a:solidFill>
              </a:rPr>
              <a:t>Выполни арифметические действия с буквами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809" y="1466844"/>
            <a:ext cx="5498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4800" b="1" smtClean="0">
                <a:solidFill>
                  <a:srgbClr val="002060"/>
                </a:solidFill>
              </a:rPr>
              <a:t>МОРОЗ – МО + КОЗА – КОЗ </a:t>
            </a:r>
            <a:endParaRPr lang="ru-RU" sz="4800" b="1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35" y="2744516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3600" b="1" i="1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46724" y="4149081"/>
            <a:ext cx="1337654" cy="2744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5138" y="4025779"/>
            <a:ext cx="1232898" cy="2890110"/>
          </a:xfrm>
          <a:prstGeom prst="rect">
            <a:avLst/>
          </a:prstGeom>
          <a:ln>
            <a:noFill/>
          </a:ln>
        </p:spPr>
      </p:pic>
      <p:grpSp>
        <p:nvGrpSpPr>
          <p:cNvPr id="5" name="Группа 9"/>
          <p:cNvGrpSpPr/>
          <p:nvPr/>
        </p:nvGrpSpPr>
        <p:grpSpPr>
          <a:xfrm>
            <a:off x="3760428" y="1205611"/>
            <a:ext cx="1588255" cy="3077808"/>
            <a:chOff x="9838870" y="354610"/>
            <a:chExt cx="2113813" cy="333914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9845759" y="354610"/>
              <a:ext cx="1672682" cy="27972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838870" y="2792195"/>
              <a:ext cx="2113813" cy="901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/>
            </a:lstStyle>
            <a:p>
              <a:pPr/>
              <a:r>
                <a:rPr lang="ru-RU" sz="4800" b="1" smtClean="0">
                  <a:solidFill>
                    <a:srgbClr val="002060"/>
                  </a:solidFill>
                </a:rPr>
                <a:t>РОЗА</a:t>
              </a:r>
              <a:endParaRPr lang="ru-RU" sz="4800" b="1">
                <a:solidFill>
                  <a:srgbClr val="002060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571" y="4003152"/>
            <a:ext cx="1997619" cy="345555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11"/>
          <a:stretch>
            <a:fillRect/>
          </a:stretch>
        </p:blipFill>
        <p:spPr>
          <a:xfrm>
            <a:off x="6564914" y="4003153"/>
            <a:ext cx="1505318" cy="2890111"/>
          </a:xfrm>
          <a:prstGeom prst="rect">
            <a:avLst/>
          </a:prstGeom>
          <a:ln>
            <a:noFill/>
          </a:ln>
        </p:spPr>
      </p:pic>
      <p:sp>
        <p:nvSpPr>
          <p:cNvPr id="13" name="Управляющая кнопка: далее 12">
            <a:hlinkClick action="ppaction://hlinkshowjump?jump=nextslide" highlightClick="1"/>
          </p:cNvPr>
          <p:cNvSpPr/>
          <p:nvPr/>
        </p:nvSpPr>
        <p:spPr>
          <a:xfrm>
            <a:off x="8604777" y="6095524"/>
            <a:ext cx="391620" cy="598283"/>
          </a:xfrm>
          <a:prstGeom prst="actionButtonForwardNext">
            <a:avLst/>
          </a:prstGeom>
          <a:ln w="76200" cmpd="tri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0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215E-06 -2.59259E-06 L -0.09905 -0.45208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9" y="-2261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2"/>
      <p:bldP spid="4" grpId="3"/>
      <p:bldP spid="13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3200" b="1" smtClean="0">
                <a:solidFill>
                  <a:srgbClr val="002060"/>
                </a:solidFill>
              </a:rPr>
              <a:t>Выполни арифметические действия с буквами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7058" y="1466844"/>
            <a:ext cx="536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4800" b="1" smtClean="0">
                <a:solidFill>
                  <a:srgbClr val="002060"/>
                </a:solidFill>
              </a:rPr>
              <a:t>МОРЕ – Е + КОВЁР – ЁР + Ь </a:t>
            </a:r>
            <a:endParaRPr lang="ru-RU" sz="4800" b="1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35" y="2744516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3600" b="1" i="1" smtClean="0">
                <a:solidFill>
                  <a:srgbClr val="002060"/>
                </a:solidFill>
              </a:rPr>
              <a:t>Выбери правильный ответ:</a:t>
            </a:r>
            <a:endParaRPr lang="ru-RU" sz="3600" b="1" i="1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58941" y="3452429"/>
            <a:ext cx="1180442" cy="2232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0303" y="5216797"/>
            <a:ext cx="1377733" cy="1274373"/>
          </a:xfrm>
          <a:prstGeom prst="rect">
            <a:avLst/>
          </a:prstGeom>
          <a:ln>
            <a:noFill/>
          </a:ln>
        </p:spPr>
      </p:pic>
      <p:grpSp>
        <p:nvGrpSpPr>
          <p:cNvPr id="5" name="Группа 9"/>
          <p:cNvGrpSpPr/>
          <p:nvPr/>
        </p:nvGrpSpPr>
        <p:grpSpPr>
          <a:xfrm>
            <a:off x="3264491" y="1456937"/>
            <a:ext cx="2898935" cy="2635069"/>
            <a:chOff x="9838870" y="834942"/>
            <a:chExt cx="3858200" cy="285880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0249687" y="834942"/>
              <a:ext cx="1549048" cy="23881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838870" y="2792195"/>
              <a:ext cx="3858200" cy="901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/>
            </a:lstStyle>
            <a:p>
              <a:pPr/>
              <a:r>
                <a:rPr lang="ru-RU" sz="4800" b="1" smtClean="0">
                  <a:solidFill>
                    <a:srgbClr val="002060"/>
                  </a:solidFill>
                </a:rPr>
                <a:t>МОРКОВЬ</a:t>
              </a:r>
              <a:endParaRPr lang="ru-RU" sz="4800" b="1">
                <a:solidFill>
                  <a:srgbClr val="002060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036" y="4003153"/>
            <a:ext cx="2865541" cy="1461939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4122" y="4983558"/>
            <a:ext cx="785071" cy="1411106"/>
          </a:xfrm>
          <a:prstGeom prst="rect">
            <a:avLst/>
          </a:prstGeom>
          <a:ln>
            <a:noFill/>
          </a:ln>
        </p:spPr>
      </p:pic>
      <p:sp>
        <p:nvSpPr>
          <p:cNvPr id="13" name="Управляющая кнопка: далее 12">
            <a:hlinkClick action="ppaction://hlinkshowjump?jump=nextslide" highlightClick="1"/>
          </p:cNvPr>
          <p:cNvSpPr/>
          <p:nvPr/>
        </p:nvSpPr>
        <p:spPr>
          <a:xfrm>
            <a:off x="8604777" y="6095524"/>
            <a:ext cx="391620" cy="598283"/>
          </a:xfrm>
          <a:prstGeom prst="actionButtonForwardNext">
            <a:avLst/>
          </a:prstGeom>
          <a:ln w="76200" cmpd="tri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63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225E-06 -3.7037E-06 L -0.1652 -0.30277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0" y="-1513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2"/>
      <p:bldP spid="4" grpId="3"/>
      <p:bldP spid="13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 descr="D:\Desktop\1412604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27984" y="1988840"/>
            <a:ext cx="4229100" cy="2771775"/>
          </a:xfrm>
          <a:prstGeom prst="rect">
            <a:avLst/>
          </a:prstGeom>
          <a:noFill/>
        </p:spPr>
      </p:pic>
      <p:pic>
        <p:nvPicPr>
          <p:cNvPr id="20482" name="Picture 2" descr="Корзина фруктов в подарок (малая) по цене 4780 ₽ - купить в RoseMarkt с  доставкой по Санкт-Петербургу"/>
          <p:cNvPicPr>
            <a:picLocks noChangeAspect="1" noChangeArrowheads="1"/>
          </p:cNvPicPr>
          <p:nvPr/>
        </p:nvPicPr>
        <p:blipFill>
          <a:blip r:embed="rId3"/>
          <a:srcRect l="7123" t="5187" r="5991" b="6630"/>
          <a:stretch>
            <a:fillRect/>
          </a:stretch>
        </p:blipFill>
        <p:spPr bwMode="auto">
          <a:xfrm>
            <a:off x="611560" y="1772816"/>
            <a:ext cx="3456384" cy="350797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D:\Desktop\CL-05_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573016"/>
            <a:ext cx="2771800" cy="2232248"/>
          </a:xfrm>
          <a:prstGeom prst="rect">
            <a:avLst/>
          </a:prstGeom>
          <a:noFill/>
        </p:spPr>
      </p:pic>
      <p:pic>
        <p:nvPicPr>
          <p:cNvPr id="1027" name="Picture 3" descr="D:\Desktop\2b9b72303a195511df58deb3249f170b_XL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1840" y="2492896"/>
            <a:ext cx="2952328" cy="2281436"/>
          </a:xfrm>
          <a:prstGeom prst="rect">
            <a:avLst/>
          </a:prstGeom>
          <a:noFill/>
        </p:spPr>
      </p:pic>
      <p:pic>
        <p:nvPicPr>
          <p:cNvPr id="1028" name="Picture 4" descr="D:\Desktop\i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0"/>
            <a:ext cx="3168352" cy="2420888"/>
          </a:xfrm>
          <a:prstGeom prst="rect">
            <a:avLst/>
          </a:prstGeom>
          <a:noFill/>
        </p:spPr>
      </p:pic>
      <p:pic>
        <p:nvPicPr>
          <p:cNvPr id="1029" name="Picture 5" descr="D:\Desktop\grushevoe-vino-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28184" y="4005064"/>
            <a:ext cx="2808312" cy="2549277"/>
          </a:xfrm>
          <a:prstGeom prst="rect">
            <a:avLst/>
          </a:prstGeom>
          <a:noFill/>
        </p:spPr>
      </p:pic>
      <p:pic>
        <p:nvPicPr>
          <p:cNvPr id="6" name="Picture 2" descr="D:\Desktop\46322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580112" y="0"/>
            <a:ext cx="3384376" cy="23488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234888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Где тепло — произрастает,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Белый, красный он бывает.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Гроздь увидеть каждый рад,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Гордость сада — …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80526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 сучках висят шары -</a:t>
            </a:r>
          </a:p>
          <a:p>
            <a:pPr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Посинели         от жары!</a:t>
            </a: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32656"/>
            <a:ext cx="2054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Желтый фрукт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Он очень сладкий.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Высушить его могу,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Получу я курагу.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Отвечайте на вопрос.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Что же это?...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515719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Фрукт ворсисто-бархатистый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Снимешь шкурку – сладко кислый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Снаружи с картофелем схож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Внутри на крыжовник похож?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2492896"/>
            <a:ext cx="30598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Фрукт похож на неваляшку,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Носит желтую рубашку.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Тишину в саду нарушив</a:t>
            </a:r>
          </a:p>
          <a:p>
            <a:pPr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 дерева упала…</a:t>
            </a:r>
          </a:p>
          <a:p>
            <a:pPr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95536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979712" y="55172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52120" y="6926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788024" y="47971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956376" y="364502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10" grpId="2"/>
      <p:bldP spid="11" grpId="3"/>
      <p:bldP spid="1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220445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Круглое, румяное,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Я расту на ветке.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Любят меня  взрослые,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Любят меня детки</a:t>
            </a:r>
          </a:p>
          <a:p>
            <a:pPr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824" y="332656"/>
            <a:ext cx="2586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Знают этот фрукт детишки,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Любят есть его мартышки.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Родом он из жарких стран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тропиках растет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085184"/>
            <a:ext cx="26934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Желтый цитрусовый плод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странах солнечных растет.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А на вкус кислейший он.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  Как зовут его?</a:t>
            </a:r>
          </a:p>
          <a:p>
            <a:pPr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5229200"/>
            <a:ext cx="2660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Этот фрукт в рубашке яркой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Любит, чтобы было жарко.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Не растет среди осин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Круглый, рыжий..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5085184"/>
            <a:ext cx="2547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Он оранжевый и сочный,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Любит Новый год.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Посмотри под елку- точно,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Он в подарках ждет!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Этот рыжий господин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Вкусный, сладкий…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04664"/>
            <a:ext cx="27644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Надорвали край рубашки,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Вниз посыпались стекляшки.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не собрать их всех назад.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Что за плод такой?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i-1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3568" y="1700808"/>
            <a:ext cx="1743075" cy="1584176"/>
          </a:xfrm>
          <a:prstGeom prst="rect">
            <a:avLst/>
          </a:prstGeom>
          <a:noFill/>
        </p:spPr>
      </p:pic>
      <p:pic>
        <p:nvPicPr>
          <p:cNvPr id="1027" name="Picture 3" descr="D:\Desktop\RKJND2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71800" y="1700808"/>
            <a:ext cx="2791197" cy="1224136"/>
          </a:xfrm>
          <a:prstGeom prst="rect">
            <a:avLst/>
          </a:prstGeom>
          <a:noFill/>
        </p:spPr>
      </p:pic>
      <p:pic>
        <p:nvPicPr>
          <p:cNvPr id="1028" name="Picture 4" descr="D:\Desktop\i-2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68144" y="1700808"/>
            <a:ext cx="2952328" cy="1512168"/>
          </a:xfrm>
          <a:prstGeom prst="rect">
            <a:avLst/>
          </a:prstGeom>
          <a:noFill/>
        </p:spPr>
      </p:pic>
      <p:pic>
        <p:nvPicPr>
          <p:cNvPr id="1029" name="Picture 5" descr="D:\Desktop\RTMTAXC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1520" y="3284984"/>
            <a:ext cx="2071117" cy="1681733"/>
          </a:xfrm>
          <a:prstGeom prst="rect">
            <a:avLst/>
          </a:prstGeom>
          <a:noFill/>
        </p:spPr>
      </p:pic>
      <p:pic>
        <p:nvPicPr>
          <p:cNvPr id="1030" name="Picture 6" descr="D:\Desktop\R1OLXFF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635896" y="3212976"/>
            <a:ext cx="1927101" cy="1609724"/>
          </a:xfrm>
          <a:prstGeom prst="rect">
            <a:avLst/>
          </a:prstGeom>
          <a:noFill/>
        </p:spPr>
      </p:pic>
      <p:pic>
        <p:nvPicPr>
          <p:cNvPr id="1031" name="Picture 7" descr="D:\Desktop\2039019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84168" y="3429000"/>
            <a:ext cx="3059832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5" grpId="3"/>
      <p:bldP spid="6" grpId="4"/>
      <p:bldP spid="7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1" name="Picture 3" descr="D:\Desktop\ZnIedkIVvXHfmSw-1600x900-noPa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528" y="1196752"/>
            <a:ext cx="8640960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90872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Что изображено на картинке?        Назови одним словом?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483768" y="404664"/>
            <a:ext cx="419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Как можно использовать фрукты?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Desktop\i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5050" y="980728"/>
            <a:ext cx="3028950" cy="2232248"/>
          </a:xfrm>
          <a:prstGeom prst="rect">
            <a:avLst/>
          </a:prstGeom>
          <a:noFill/>
        </p:spPr>
      </p:pic>
      <p:pic>
        <p:nvPicPr>
          <p:cNvPr id="1028" name="Picture 4" descr="D:\Desktop\72715422884bfb80a3f5ec01a6c0167066c7775aa4_b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1340768"/>
            <a:ext cx="2808312" cy="1800200"/>
          </a:xfrm>
          <a:prstGeom prst="rect">
            <a:avLst/>
          </a:prstGeom>
          <a:noFill/>
        </p:spPr>
      </p:pic>
      <p:pic>
        <p:nvPicPr>
          <p:cNvPr id="1029" name="Picture 5" descr="D:\Desktop\фрутовый-салат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51720" y="4941168"/>
            <a:ext cx="1944216" cy="1728192"/>
          </a:xfrm>
          <a:prstGeom prst="rect">
            <a:avLst/>
          </a:prstGeom>
          <a:noFill/>
        </p:spPr>
      </p:pic>
      <p:pic>
        <p:nvPicPr>
          <p:cNvPr id="1031" name="Picture 7" descr="D:\Desktop\051a664a844e1a08e84a317f98ea1eb2_i-205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923928" y="4797152"/>
            <a:ext cx="2520280" cy="1944216"/>
          </a:xfrm>
          <a:prstGeom prst="rect">
            <a:avLst/>
          </a:prstGeom>
          <a:noFill/>
        </p:spPr>
      </p:pic>
      <p:pic>
        <p:nvPicPr>
          <p:cNvPr id="1033" name="Picture 9" descr="D:\Desktop\4291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392019" y="3356992"/>
            <a:ext cx="2751981" cy="2952329"/>
          </a:xfrm>
          <a:prstGeom prst="rect">
            <a:avLst/>
          </a:prstGeom>
          <a:noFill/>
        </p:spPr>
      </p:pic>
      <p:pic>
        <p:nvPicPr>
          <p:cNvPr id="1034" name="Picture 10" descr="D:\Desktop\1353043439_pesticidy2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275856" y="1556792"/>
            <a:ext cx="2880320" cy="3024336"/>
          </a:xfrm>
          <a:prstGeom prst="rect">
            <a:avLst/>
          </a:prstGeom>
          <a:noFill/>
        </p:spPr>
      </p:pic>
      <p:pic>
        <p:nvPicPr>
          <p:cNvPr id="2050" name="Picture 2" descr="D:\Desktop\139873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23528" y="3356992"/>
            <a:ext cx="216024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950" b="1" smtClean="0">
                <a:latin typeface="Times New Roman" pitchFamily="18" charset="0"/>
                <a:cs typeface="Times New Roman" pitchFamily="18" charset="0"/>
              </a:rPr>
              <a:t>Что обязательно нужно сделать с фруктами и ягодами перед использованием?</a:t>
            </a:r>
            <a:endParaRPr lang="ru-RU" sz="19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Desktop\img7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560" y="908720"/>
            <a:ext cx="8136904" cy="55947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427984" y="188640"/>
            <a:ext cx="471601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endParaRPr lang="ru-RU" sz="21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Мы идем в фруктовый сад.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i="1" smtClean="0">
                <a:latin typeface="Times New Roman" pitchFamily="18" charset="0"/>
                <a:cs typeface="Times New Roman" pitchFamily="18" charset="0"/>
              </a:rPr>
              <a:t>(маршируют на месте)</a:t>
            </a:r>
            <a:endParaRPr lang="ru-RU" sz="2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Вдыхаем яблок аромат. </a:t>
            </a:r>
            <a:r>
              <a:rPr lang="ru-RU" sz="2100" i="1" smtClean="0">
                <a:latin typeface="Times New Roman" pitchFamily="18" charset="0"/>
                <a:cs typeface="Times New Roman" pitchFamily="18" charset="0"/>
              </a:rPr>
              <a:t>(дыхательное упражнение)</a:t>
            </a:r>
            <a:endParaRPr lang="ru-RU" sz="2100" smtClean="0">
              <a:latin typeface="Times New Roman" pitchFamily="18" charset="0"/>
              <a:cs typeface="Times New Roman" pitchFamily="18" charset="0"/>
            </a:endParaRPr>
          </a:p>
          <a:p>
            <a:pPr/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Хотим сорвать мы яблоки 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i="1" smtClean="0">
                <a:latin typeface="Times New Roman" pitchFamily="18" charset="0"/>
                <a:cs typeface="Times New Roman" pitchFamily="18" charset="0"/>
              </a:rPr>
              <a:t>(поднимаются на носочки, тянут руки)</a:t>
            </a:r>
            <a:endParaRPr lang="ru-RU" sz="2100" smtClean="0">
              <a:latin typeface="Times New Roman" pitchFamily="18" charset="0"/>
              <a:cs typeface="Times New Roman" pitchFamily="18" charset="0"/>
            </a:endParaRPr>
          </a:p>
          <a:p>
            <a:pPr/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Может мы до них допрыгнем? </a:t>
            </a:r>
            <a:r>
              <a:rPr lang="ru-RU" sz="2100" i="1" smtClean="0">
                <a:latin typeface="Times New Roman" pitchFamily="18" charset="0"/>
                <a:cs typeface="Times New Roman" pitchFamily="18" charset="0"/>
              </a:rPr>
              <a:t>(прыгают)                                   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Нет… </a:t>
            </a:r>
            <a:r>
              <a:rPr lang="ru-RU" sz="2100" i="1" smtClean="0">
                <a:latin typeface="Times New Roman" pitchFamily="18" charset="0"/>
                <a:cs typeface="Times New Roman" pitchFamily="18" charset="0"/>
              </a:rPr>
              <a:t>(разводят руками)</a:t>
            </a:r>
          </a:p>
          <a:p>
            <a:pPr/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Что бы яблочки сорвать,                                                                         на лестницу залезем!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i="1" smtClean="0">
                <a:latin typeface="Times New Roman" pitchFamily="18" charset="0"/>
                <a:cs typeface="Times New Roman" pitchFamily="18" charset="0"/>
              </a:rPr>
              <a:t>(имитируют подъем по лестнице)</a:t>
            </a:r>
            <a:endParaRPr lang="ru-RU" sz="2100" smtClean="0">
              <a:latin typeface="Times New Roman" pitchFamily="18" charset="0"/>
              <a:cs typeface="Times New Roman" pitchFamily="18" charset="0"/>
            </a:endParaRPr>
          </a:p>
          <a:p>
            <a:pPr/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Срываем яблоки  душистые                                                                 и кладем в корзину.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i="1" smtClean="0">
                <a:latin typeface="Times New Roman" pitchFamily="18" charset="0"/>
                <a:cs typeface="Times New Roman" pitchFamily="18" charset="0"/>
              </a:rPr>
              <a:t>(имитируют сбор яблок)</a:t>
            </a:r>
            <a:endParaRPr lang="ru-RU" sz="2100" smtClean="0">
              <a:latin typeface="Times New Roman" pitchFamily="18" charset="0"/>
              <a:cs typeface="Times New Roman" pitchFamily="18" charset="0"/>
            </a:endParaRPr>
          </a:p>
          <a:p>
            <a:pPr/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Яблоки собрали, теперь  мы отдыхаем. </a:t>
            </a:r>
            <a:r>
              <a:rPr lang="ru-RU" sz="2100" i="1" smtClean="0">
                <a:latin typeface="Times New Roman" pitchFamily="18" charset="0"/>
                <a:cs typeface="Times New Roman" pitchFamily="18" charset="0"/>
              </a:rPr>
              <a:t>(садятся)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esktop\20483495-Cartoon-Illustration-of-Funny-Fruits-Food-Characters-Big-Group-Stock-Phot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3" y="404664"/>
            <a:ext cx="3744416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8" name="Picture 4" descr="D:\Desktop\Снимок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7268" y="188640"/>
            <a:ext cx="2824572" cy="3168352"/>
          </a:xfrm>
          <a:prstGeom prst="rect">
            <a:avLst/>
          </a:prstGeom>
          <a:noFill/>
        </p:spPr>
      </p:pic>
      <p:pic>
        <p:nvPicPr>
          <p:cNvPr id="6149" name="Picture 5" descr="D:\Desktop\Снимок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40152" y="188640"/>
            <a:ext cx="2520280" cy="2808312"/>
          </a:xfrm>
          <a:prstGeom prst="rect">
            <a:avLst/>
          </a:prstGeom>
          <a:noFill/>
        </p:spPr>
      </p:pic>
      <p:pic>
        <p:nvPicPr>
          <p:cNvPr id="6150" name="Picture 6" descr="D:\Desktop\Снимок2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75656" y="3501008"/>
            <a:ext cx="1719064" cy="2799209"/>
          </a:xfrm>
          <a:prstGeom prst="rect">
            <a:avLst/>
          </a:prstGeom>
          <a:noFill/>
        </p:spPr>
      </p:pic>
      <p:pic>
        <p:nvPicPr>
          <p:cNvPr id="6151" name="Picture 7" descr="D:\Desktop\Снимок3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995936" y="1988840"/>
            <a:ext cx="1800200" cy="2775967"/>
          </a:xfrm>
          <a:prstGeom prst="rect">
            <a:avLst/>
          </a:prstGeom>
          <a:noFill/>
        </p:spPr>
      </p:pic>
      <p:pic>
        <p:nvPicPr>
          <p:cNvPr id="6152" name="Picture 8" descr="D:\Desktop\Снимок4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948264" y="3140968"/>
            <a:ext cx="1728192" cy="2790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90589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Desktop\i-1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19872" y="764704"/>
            <a:ext cx="2304256" cy="1584176"/>
          </a:xfrm>
          <a:prstGeom prst="rect">
            <a:avLst/>
          </a:prstGeom>
          <a:noFill/>
        </p:spPr>
      </p:pic>
      <p:pic>
        <p:nvPicPr>
          <p:cNvPr id="7171" name="Picture 3" descr="D:\Desktop\raspberry_nisanboard34pu04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52120" y="3645024"/>
            <a:ext cx="1512168" cy="1473696"/>
          </a:xfrm>
          <a:prstGeom prst="rect">
            <a:avLst/>
          </a:prstGeom>
          <a:noFill/>
        </p:spPr>
      </p:pic>
      <p:pic>
        <p:nvPicPr>
          <p:cNvPr id="7172" name="Picture 4" descr="D:\Desktop\i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1600" y="3645024"/>
            <a:ext cx="2895600" cy="1809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1484784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Пирог из…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3140968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Варенье из….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94</Paragraphs>
  <Slides>17</Slides>
  <Notes>0</Notes>
  <TotalTime>938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1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user</dc:creator>
  <cp:lastModifiedBy>3</cp:lastModifiedBy>
  <cp:revision>74</cp:revision>
  <dcterms:created xsi:type="dcterms:W3CDTF">2016-10-07T15:59:22Z</dcterms:created>
  <dcterms:modified xsi:type="dcterms:W3CDTF">2024-06-05T07:45:03Z</dcterms:modified>
</cp:coreProperties>
</file>